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21DB4-2DE6-47E2-9455-15CA4EAAC9B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8FC0-7C73-4441-8F99-E42CEC71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B8FC0-7C73-4441-8F99-E42CEC7148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en-IN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IN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458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Agriculture  </a:t>
            </a:r>
          </a:p>
          <a:p>
            <a:pPr>
              <a:buNone/>
            </a:pPr>
            <a:endParaRPr lang="en-IN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ns Academy, Vellakinar - Online Websites For BITSAT Exam in Coimbatore -  Justd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286000" cy="1905000"/>
          </a:xfrm>
          <a:prstGeom prst="rect">
            <a:avLst/>
          </a:prstGeom>
          <a:noFill/>
        </p:spPr>
      </p:pic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2209800" cy="1828800"/>
          </a:xfrm>
          <a:prstGeom prst="rect">
            <a:avLst/>
          </a:prstGeom>
        </p:spPr>
      </p:pic>
      <p:pic>
        <p:nvPicPr>
          <p:cNvPr id="12" name="Picture 11" descr="photo-1625246333195-78d9c38ad4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895600"/>
            <a:ext cx="6934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6096000" cy="1470025"/>
          </a:xfrm>
        </p:spPr>
        <p:txBody>
          <a:bodyPr/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3. Flowers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610600" cy="3810000"/>
          </a:xfrm>
        </p:spPr>
        <p:txBody>
          <a:bodyPr>
            <a:normAutofit/>
          </a:bodyPr>
          <a:lstStyle/>
          <a:p>
            <a:pPr algn="l"/>
            <a:r>
              <a:rPr lang="en-IN" sz="5400" b="1" dirty="0">
                <a:solidFill>
                  <a:schemeClr val="accent1">
                    <a:lumMod val="75000"/>
                  </a:schemeClr>
                </a:solidFill>
              </a:rPr>
              <a:t>Livestock Rearing </a:t>
            </a:r>
          </a:p>
          <a:p>
            <a:pPr algn="l"/>
            <a:r>
              <a:rPr lang="en-IN" sz="4800" b="1" dirty="0">
                <a:solidFill>
                  <a:schemeClr val="tx1"/>
                </a:solidFill>
              </a:rPr>
              <a:t>Animals which farmers keep for their use are called livestock rearing.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91996\AppData\Local\Microsoft\Windows\INetCache\IE\0EZ353EW\flowering_daisi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962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5300" b="1" dirty="0">
                <a:solidFill>
                  <a:schemeClr val="accent1">
                    <a:lumMod val="75000"/>
                  </a:schemeClr>
                </a:solidFill>
              </a:rPr>
              <a:t>Examples of livestock rearing animals 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800" b="1" dirty="0">
                <a:solidFill>
                  <a:schemeClr val="accent4">
                    <a:lumMod val="75000"/>
                  </a:schemeClr>
                </a:solidFill>
              </a:rPr>
              <a:t>1. Cow   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458200" cy="175260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4">
                    <a:lumMod val="75000"/>
                  </a:schemeClr>
                </a:solidFill>
              </a:rPr>
              <a:t>2. Yak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91996\AppData\Local\Microsoft\Windows\INetCache\IE\EOKODJNE\Cow_female_black_whi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566160" cy="2133600"/>
          </a:xfrm>
          <a:prstGeom prst="rect">
            <a:avLst/>
          </a:prstGeom>
          <a:noFill/>
        </p:spPr>
      </p:pic>
      <p:pic>
        <p:nvPicPr>
          <p:cNvPr id="2051" name="Picture 3" descr="C:\Users\91996\AppData\Local\Microsoft\Windows\INetCache\IE\AXAJQI92\40848200765_f77c705a35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962400"/>
            <a:ext cx="3175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6248400" cy="1470025"/>
          </a:xfrm>
        </p:spPr>
        <p:txBody>
          <a:bodyPr/>
          <a:lstStyle/>
          <a:p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3. Mule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5105400" cy="4800600"/>
          </a:xfrm>
        </p:spPr>
        <p:txBody>
          <a:bodyPr/>
          <a:lstStyle/>
          <a:p>
            <a:endParaRPr lang="en-IN" dirty="0"/>
          </a:p>
          <a:p>
            <a:r>
              <a:rPr lang="en-IN" sz="4800" b="1" dirty="0">
                <a:solidFill>
                  <a:schemeClr val="accent4">
                    <a:lumMod val="75000"/>
                  </a:schemeClr>
                </a:solidFill>
              </a:rPr>
              <a:t>4. Camel  </a:t>
            </a:r>
          </a:p>
          <a:p>
            <a:endParaRPr lang="en-IN" sz="4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IN" sz="4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76" name="AutoShape 4" descr="Mule - Description, Habitat, Image, Diet, and Interesting Fa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8" name="AutoShape 6" descr="Mule - Description, Habitat, Image, Diet, and Interesting Fa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0" name="AutoShape 8" descr="Mule - Description, Habitat, Image, Diet, and Interesting Fa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2" name="AutoShape 10" descr="Keeping it wild: how mules help preserve the last untamed places in the US  | Environment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4" name="AutoShape 12" descr="Keeping it wild: how mules help preserve the last untamed places in the US  | Environment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6" name="AutoShape 14" descr="Keeping it wild: how mules help preserve the last untamed places in the US  | Environment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"/>
            <a:ext cx="4235450" cy="2285999"/>
          </a:xfrm>
          <a:prstGeom prst="rect">
            <a:avLst/>
          </a:prstGeom>
        </p:spPr>
      </p:pic>
      <p:pic>
        <p:nvPicPr>
          <p:cNvPr id="3092" name="Picture 20" descr="C:\Users\91996\AppData\Local\Microsoft\Windows\INetCache\IE\0EZ353EW\4158120235_5daaf7e59f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318000" cy="225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5562600" cy="1470025"/>
          </a:xfrm>
        </p:spPr>
        <p:txBody>
          <a:bodyPr/>
          <a:lstStyle/>
          <a:p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5. Sheep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8305800" cy="3200400"/>
          </a:xfrm>
        </p:spPr>
        <p:txBody>
          <a:bodyPr>
            <a:normAutofit/>
          </a:bodyPr>
          <a:lstStyle/>
          <a:p>
            <a:pPr algn="l"/>
            <a:r>
              <a:rPr lang="en-IN" sz="5400" b="1" dirty="0">
                <a:solidFill>
                  <a:schemeClr val="accent1">
                    <a:lumMod val="75000"/>
                  </a:schemeClr>
                </a:solidFill>
              </a:rPr>
              <a:t>Fishing </a:t>
            </a:r>
          </a:p>
          <a:p>
            <a:pPr algn="l"/>
            <a:r>
              <a:rPr lang="en-IN" sz="4400" b="1" dirty="0">
                <a:solidFill>
                  <a:schemeClr val="tx1"/>
                </a:solidFill>
              </a:rPr>
              <a:t>Fishing is of two types marine and inland fishing. Catching fish from the sea is called marine fishing.</a:t>
            </a:r>
          </a:p>
          <a:p>
            <a:pPr algn="l"/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Picture 3" descr="C:\Users\91996\AppData\Local\Microsoft\Windows\INetCache\IE\AXAJQI92\Lleyn_shee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373379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5105400" cy="2590800"/>
          </a:xfrm>
        </p:spPr>
        <p:txBody>
          <a:bodyPr/>
          <a:lstStyle/>
          <a:p>
            <a:r>
              <a:rPr lang="en-IN" b="1" dirty="0">
                <a:solidFill>
                  <a:schemeClr val="accent5">
                    <a:lumMod val="75000"/>
                  </a:schemeClr>
                </a:solidFill>
              </a:rPr>
              <a:t>Marine Fishing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610600" cy="3810000"/>
          </a:xfrm>
        </p:spPr>
        <p:txBody>
          <a:bodyPr>
            <a:normAutofit/>
          </a:bodyPr>
          <a:lstStyle/>
          <a:p>
            <a:pPr algn="l"/>
            <a:r>
              <a:rPr lang="en-IN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done in the states located along the coast sardine, mackerels and shrimp from the sea. Catching fish from rivers, canals, lakes, and ponds are called inland fishing.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4" name="Picture 2" descr="India's marine fish catch increases by 6.6% - The States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4248150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4267200" cy="243840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5">
                    <a:lumMod val="50000"/>
                  </a:schemeClr>
                </a:solidFill>
              </a:rPr>
              <a:t>Inland fishing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458200" cy="3048000"/>
          </a:xfrm>
        </p:spPr>
        <p:txBody>
          <a:bodyPr>
            <a:normAutofit/>
          </a:bodyPr>
          <a:lstStyle/>
          <a:p>
            <a:pPr algn="l"/>
            <a:r>
              <a:rPr lang="en-IN" sz="4800" b="1" dirty="0">
                <a:solidFill>
                  <a:schemeClr val="tx1"/>
                </a:solidFill>
              </a:rPr>
              <a:t>It is popular in Andhra pradesh, Chhatisgrah, West bengal, Assam and Himachal pradesh.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Tamil Nadu Fishermen Face Double Whammy as Fishing Ban Follows Lockdown |  NewsCl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4343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Soil Day 2020 - Thank you to all soil fans! | Global Soil Partnership  | Food and Agriculture Organization of the United N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153400" cy="1295399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Agriculture Production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total agriculture production has increased since Independence. This is due to the following factors.</a:t>
            </a:r>
          </a:p>
          <a:p>
            <a:pPr lvl="1" algn="l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3600" b="1" dirty="0">
                <a:solidFill>
                  <a:schemeClr val="accent5">
                    <a:lumMod val="75000"/>
                  </a:schemeClr>
                </a:solidFill>
              </a:rPr>
              <a:t>Use of better quality seeds.  </a:t>
            </a:r>
          </a:p>
          <a:p>
            <a:pPr lvl="1" algn="l"/>
            <a:r>
              <a:rPr lang="en-IN" sz="3600" b="1" dirty="0">
                <a:solidFill>
                  <a:schemeClr val="accent5">
                    <a:lumMod val="75000"/>
                  </a:schemeClr>
                </a:solidFill>
              </a:rPr>
              <a:t>More area has been brought under irrigation.  </a:t>
            </a:r>
          </a:p>
          <a:p>
            <a:pPr lvl="1" algn="l"/>
            <a:r>
              <a:rPr lang="en-IN" sz="3600" b="1" dirty="0">
                <a:solidFill>
                  <a:schemeClr val="accent5">
                    <a:lumMod val="75000"/>
                  </a:schemeClr>
                </a:solidFill>
              </a:rPr>
              <a:t> Use of fertilizers and pesticides. </a:t>
            </a:r>
          </a:p>
          <a:p>
            <a:pPr lvl="1" algn="l"/>
            <a:r>
              <a:rPr lang="en-IN" sz="3600" b="1" dirty="0">
                <a:solidFill>
                  <a:schemeClr val="accent5">
                    <a:lumMod val="75000"/>
                  </a:schemeClr>
                </a:solidFill>
              </a:rPr>
              <a:t>Use of tractors and other modern agriculture machinery.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381000" y="32004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304800" y="39624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304800" y="51054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304800" y="57912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048000"/>
            <a:ext cx="8229600" cy="3810000"/>
          </a:xfrm>
        </p:spPr>
        <p:txBody>
          <a:bodyPr>
            <a:normAutofit fontScale="90000"/>
          </a:bodyPr>
          <a:lstStyle/>
          <a:p>
            <a:pPr algn="l"/>
            <a:r>
              <a:rPr lang="en-IN" sz="7200" b="1" dirty="0">
                <a:solidFill>
                  <a:schemeClr val="accent1">
                    <a:lumMod val="50000"/>
                  </a:schemeClr>
                </a:solidFill>
              </a:rPr>
              <a:t>Food Crop  </a:t>
            </a:r>
            <a:br>
              <a:rPr lang="en-IN" sz="7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crop that grown to be eaten are called Food crop  </a:t>
            </a:r>
            <a:br>
              <a:rPr lang="en-IN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IN" sz="6000" b="1" dirty="0">
                <a:solidFill>
                  <a:schemeClr val="accent1">
                    <a:lumMod val="50000"/>
                  </a:schemeClr>
                </a:solidFill>
              </a:rPr>
              <a:t>Examples of food crops</a:t>
            </a:r>
            <a:br>
              <a:rPr lang="en-IN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N" sz="6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259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N" sz="7200" b="1" dirty="0">
                <a:solidFill>
                  <a:schemeClr val="accent1">
                    <a:lumMod val="50000"/>
                  </a:schemeClr>
                </a:solidFill>
              </a:rPr>
              <a:t>Types of crops</a:t>
            </a:r>
          </a:p>
          <a:p>
            <a:pPr algn="l"/>
            <a:r>
              <a:rPr lang="en-IN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crops grown are of two types- Food crop and cash crop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rgbClr val="00B050"/>
                </a:solidFill>
              </a:rPr>
              <a:t>1.Rice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010400" cy="3733800"/>
          </a:xfrm>
        </p:spPr>
        <p:txBody>
          <a:bodyPr>
            <a:normAutofit/>
          </a:bodyPr>
          <a:lstStyle/>
          <a:p>
            <a:endParaRPr lang="en-IN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4800" b="1" dirty="0">
                <a:solidFill>
                  <a:srgbClr val="00B050"/>
                </a:solidFill>
              </a:rPr>
              <a:t>  2. Wheat </a:t>
            </a:r>
          </a:p>
          <a:p>
            <a:endParaRPr lang="en-IN" sz="4800" b="1" dirty="0">
              <a:solidFill>
                <a:srgbClr val="00B050"/>
              </a:solidFill>
            </a:endParaRPr>
          </a:p>
          <a:p>
            <a:r>
              <a:rPr lang="en-IN" sz="4800" b="1" dirty="0">
                <a:solidFill>
                  <a:srgbClr val="00B050"/>
                </a:solidFill>
              </a:rPr>
              <a:t>3.Millet</a:t>
            </a:r>
          </a:p>
          <a:p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Food crop Rice Social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"/>
            <a:ext cx="3657600" cy="2286000"/>
          </a:xfrm>
          <a:prstGeom prst="rect">
            <a:avLst/>
          </a:prstGeom>
        </p:spPr>
      </p:pic>
      <p:pic>
        <p:nvPicPr>
          <p:cNvPr id="5" name="Picture 4" descr="GMR_Rice_AdobeStock_64819529_E_No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81400" cy="2209800"/>
          </a:xfrm>
          <a:prstGeom prst="rect">
            <a:avLst/>
          </a:prstGeom>
        </p:spPr>
      </p:pic>
      <p:pic>
        <p:nvPicPr>
          <p:cNvPr id="8" name="Picture 7" descr="wheat-500x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18" y="2133600"/>
            <a:ext cx="3448382" cy="2743200"/>
          </a:xfrm>
          <a:prstGeom prst="rect">
            <a:avLst/>
          </a:prstGeom>
        </p:spPr>
      </p:pic>
      <p:pic>
        <p:nvPicPr>
          <p:cNvPr id="9" name="Picture 8" descr="Millets social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724400"/>
            <a:ext cx="3733800" cy="2133600"/>
          </a:xfrm>
          <a:prstGeom prst="rect">
            <a:avLst/>
          </a:prstGeom>
        </p:spPr>
      </p:pic>
      <p:pic>
        <p:nvPicPr>
          <p:cNvPr id="11" name="Picture 10" descr="wheat-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6000"/>
            <a:ext cx="3200400" cy="2133600"/>
          </a:xfrm>
          <a:prstGeom prst="rect">
            <a:avLst/>
          </a:prstGeom>
        </p:spPr>
      </p:pic>
      <p:pic>
        <p:nvPicPr>
          <p:cNvPr id="14338" name="Picture 2" descr="http://t3.gstatic.com/licensed-image?q=tbn:ANd9GcSBZAtCtteTwC70xaPbTocThvrayO9-k7xRcBlSxdk1Y8HK9iV_M5rkZSP5-LNTyMUfth6rtl8nNwMWJFOkYZ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0"/>
            <a:ext cx="9296400" cy="342900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00B050"/>
                </a:solidFill>
              </a:rPr>
              <a:t>4.Pulses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4267200"/>
          </a:xfrm>
        </p:spPr>
        <p:txBody>
          <a:bodyPr>
            <a:normAutofit/>
          </a:bodyPr>
          <a:lstStyle/>
          <a:p>
            <a:pPr algn="l"/>
            <a:r>
              <a:rPr lang="en-IN" sz="6000" b="1" dirty="0">
                <a:solidFill>
                  <a:schemeClr val="accent1">
                    <a:lumMod val="50000"/>
                  </a:schemeClr>
                </a:solidFill>
              </a:rPr>
              <a:t>Cash crops </a:t>
            </a:r>
          </a:p>
          <a:p>
            <a:pPr algn="l"/>
            <a:r>
              <a:rPr lang="en-IN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crops that grown to be used in industries or sale in market  are called Cash crops.</a:t>
            </a:r>
          </a:p>
          <a:p>
            <a:pPr algn="l"/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September 7, 2018 | CropWatch | University of Nebraska–Linco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276600" cy="2362200"/>
          </a:xfrm>
          <a:prstGeom prst="rect">
            <a:avLst/>
          </a:prstGeom>
          <a:noFill/>
        </p:spPr>
      </p:pic>
      <p:pic>
        <p:nvPicPr>
          <p:cNvPr id="18436" name="Picture 4" descr="7 Reasons Why Pulses Are Good For You! - GOQ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1371600"/>
          </a:xfrm>
        </p:spPr>
        <p:txBody>
          <a:bodyPr>
            <a:normAutofit/>
          </a:bodyPr>
          <a:lstStyle/>
          <a:p>
            <a:r>
              <a:rPr lang="en-IN" sz="6600" b="1" dirty="0">
                <a:solidFill>
                  <a:schemeClr val="tx2">
                    <a:lumMod val="75000"/>
                  </a:schemeClr>
                </a:solidFill>
              </a:rPr>
              <a:t>The main cash crops are</a:t>
            </a:r>
            <a:endParaRPr lang="en-US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162800" cy="55626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IN" sz="4800" b="1" dirty="0">
                <a:solidFill>
                  <a:schemeClr val="accent2">
                    <a:lumMod val="50000"/>
                  </a:schemeClr>
                </a:solidFill>
              </a:rPr>
              <a:t>Sugarcane </a:t>
            </a:r>
          </a:p>
          <a:p>
            <a:pPr marL="914400" indent="-914400"/>
            <a:r>
              <a:rPr lang="en-IN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914400" indent="-914400"/>
            <a:r>
              <a:rPr lang="en-IN" sz="4800" b="1" dirty="0">
                <a:solidFill>
                  <a:schemeClr val="accent2">
                    <a:lumMod val="50000"/>
                  </a:schemeClr>
                </a:solidFill>
              </a:rPr>
              <a:t>2. Jute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Features, Properties and Uses of Jute Fiber - Textile Lea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581400"/>
            <a:ext cx="2362200" cy="2895600"/>
          </a:xfrm>
          <a:prstGeom prst="rect">
            <a:avLst/>
          </a:prstGeom>
          <a:noFill/>
        </p:spPr>
      </p:pic>
      <p:pic>
        <p:nvPicPr>
          <p:cNvPr id="7" name="Picture 6" descr="Agriculture cash crop sugar c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143000"/>
            <a:ext cx="3276600" cy="2362200"/>
          </a:xfrm>
          <a:prstGeom prst="rect">
            <a:avLst/>
          </a:prstGeom>
        </p:spPr>
      </p:pic>
      <p:pic>
        <p:nvPicPr>
          <p:cNvPr id="1029" name="Picture 5" descr="C:\Users\91996\AppData\Local\Microsoft\Windows\INetCache\IE\EOKODJNE\A1-m99-jXjL._SL1500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191490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81400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IN" sz="5300" b="1" dirty="0">
                <a:solidFill>
                  <a:schemeClr val="accent2">
                    <a:lumMod val="50000"/>
                  </a:schemeClr>
                </a:solidFill>
              </a:rPr>
              <a:t>3. cotton  </a:t>
            </a:r>
            <a:br>
              <a:rPr lang="en-IN" sz="53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sz="53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686800" cy="3962400"/>
          </a:xfrm>
        </p:spPr>
        <p:txBody>
          <a:bodyPr/>
          <a:lstStyle/>
          <a:p>
            <a:endParaRPr lang="en-IN" dirty="0"/>
          </a:p>
          <a:p>
            <a:r>
              <a:rPr lang="en-IN" sz="4800" b="1" dirty="0">
                <a:solidFill>
                  <a:schemeClr val="accent2">
                    <a:lumMod val="50000"/>
                  </a:schemeClr>
                </a:solidFill>
              </a:rPr>
              <a:t>4. Tea</a:t>
            </a:r>
          </a:p>
          <a:p>
            <a:endParaRPr lang="en-IN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91996\AppData\Local\Microsoft\Windows\INetCache\IE\AXAJQI92\739_0_BP01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253935" cy="3048000"/>
          </a:xfrm>
          <a:prstGeom prst="rect">
            <a:avLst/>
          </a:prstGeom>
          <a:noFill/>
        </p:spPr>
      </p:pic>
      <p:pic>
        <p:nvPicPr>
          <p:cNvPr id="1027" name="Picture 3" descr="C:\Users\91996\AppData\Local\Microsoft\Windows\INetCache\IE\0EZ353EW\close-up-photo-of-fruit-on-tree-with-shallow-dept-of-field-magnolia-japanese-magnolia-japanese-wallpaper-preview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0" y="3276600"/>
            <a:ext cx="3479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839200" cy="2209800"/>
          </a:xfrm>
        </p:spPr>
        <p:txBody>
          <a:bodyPr/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  5. Coffee  </a:t>
            </a: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991600" cy="3962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N" sz="5400" b="1" dirty="0">
                <a:solidFill>
                  <a:schemeClr val="accent1">
                    <a:lumMod val="75000"/>
                  </a:schemeClr>
                </a:solidFill>
              </a:rPr>
              <a:t>Horticulture </a:t>
            </a:r>
          </a:p>
          <a:p>
            <a:pPr algn="l"/>
            <a:r>
              <a:rPr lang="en-I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cultivation of fruits, flowers and vegetables are called horticulture. They are grown to sale in market. Many horticulture crops grown in India.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91996\AppData\Local\Microsoft\Windows\INetCache\IE\AXAJQI92\coffee-beans-ripe-agriculture-plant-raw-crop-grow-fruit-plantati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400" y="457200"/>
            <a:ext cx="3530600" cy="250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229600" cy="2590800"/>
          </a:xfrm>
        </p:spPr>
        <p:txBody>
          <a:bodyPr>
            <a:normAutofit fontScale="90000"/>
          </a:bodyPr>
          <a:lstStyle/>
          <a:p>
            <a:br>
              <a:rPr lang="en-IN" sz="4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900" b="1" dirty="0">
                <a:solidFill>
                  <a:schemeClr val="accent1">
                    <a:lumMod val="75000"/>
                  </a:schemeClr>
                </a:solidFill>
              </a:rPr>
              <a:t>Examples of Horticulture</a:t>
            </a:r>
            <a:r>
              <a:rPr lang="en-IN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900" b="1" dirty="0">
                <a:solidFill>
                  <a:schemeClr val="accent6">
                    <a:lumMod val="50000"/>
                  </a:schemeClr>
                </a:solidFill>
              </a:rPr>
              <a:t>1. Fruits</a:t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971800"/>
            <a:ext cx="9372600" cy="388620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6">
                    <a:lumMod val="50000"/>
                  </a:schemeClr>
                </a:solidFill>
              </a:rPr>
              <a:t>2. Vegeatbles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91996\AppData\Local\Microsoft\Windows\INetCache\IE\7BYGY9WQ\Fruit-600x37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657600" cy="2057400"/>
          </a:xfrm>
          <a:prstGeom prst="rect">
            <a:avLst/>
          </a:prstGeom>
          <a:noFill/>
        </p:spPr>
      </p:pic>
      <p:pic>
        <p:nvPicPr>
          <p:cNvPr id="1026" name="Picture 2" descr="C:\Users\91996\AppData\Local\Microsoft\Windows\INetCache\IE\0EZ353EW\Seasonal-Vegetabl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114800" cy="238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253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</vt:lpstr>
      <vt:lpstr>Agriculture Production</vt:lpstr>
      <vt:lpstr>Food Crop   The crop that grown to be eaten are called Food crop   Examples of food crops  </vt:lpstr>
      <vt:lpstr>1.Rice</vt:lpstr>
      <vt:lpstr>4.Pulses</vt:lpstr>
      <vt:lpstr>The main cash crops are</vt:lpstr>
      <vt:lpstr>      3. cotton          </vt:lpstr>
      <vt:lpstr>  5. Coffee   </vt:lpstr>
      <vt:lpstr>  Examples of Horticulture   1. Fruits     </vt:lpstr>
      <vt:lpstr>3. Flowers</vt:lpstr>
      <vt:lpstr>    Examples of livestock rearing animals   1. Cow             </vt:lpstr>
      <vt:lpstr>3. Mule</vt:lpstr>
      <vt:lpstr>5. Sheep</vt:lpstr>
      <vt:lpstr>Marine Fishing</vt:lpstr>
      <vt:lpstr>Inland fishing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Saranya Dinesh</dc:creator>
  <cp:lastModifiedBy>THASNEEM SNSACD</cp:lastModifiedBy>
  <cp:revision>45</cp:revision>
  <dcterms:created xsi:type="dcterms:W3CDTF">2006-08-16T00:00:00Z</dcterms:created>
  <dcterms:modified xsi:type="dcterms:W3CDTF">2022-09-24T05:47:55Z</dcterms:modified>
</cp:coreProperties>
</file>